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458" r:id="rId2"/>
    <p:sldId id="437" r:id="rId3"/>
    <p:sldId id="302" r:id="rId4"/>
    <p:sldId id="438" r:id="rId5"/>
    <p:sldId id="439" r:id="rId6"/>
    <p:sldId id="455" r:id="rId7"/>
    <p:sldId id="456" r:id="rId8"/>
    <p:sldId id="441" r:id="rId9"/>
    <p:sldId id="442" r:id="rId10"/>
    <p:sldId id="444" r:id="rId11"/>
    <p:sldId id="453" r:id="rId12"/>
    <p:sldId id="446" r:id="rId13"/>
    <p:sldId id="454" r:id="rId14"/>
    <p:sldId id="447" r:id="rId15"/>
    <p:sldId id="449" r:id="rId16"/>
    <p:sldId id="450" r:id="rId17"/>
    <p:sldId id="451" r:id="rId18"/>
    <p:sldId id="452" r:id="rId19"/>
    <p:sldId id="45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6" autoAdjust="0"/>
    <p:restoredTop sz="89408" autoAdjust="0"/>
  </p:normalViewPr>
  <p:slideViewPr>
    <p:cSldViewPr snapToGrid="0">
      <p:cViewPr varScale="1">
        <p:scale>
          <a:sx n="65" d="100"/>
          <a:sy n="65" d="100"/>
        </p:scale>
        <p:origin x="1518" y="54"/>
      </p:cViewPr>
      <p:guideLst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469F6-3685-4495-AD30-DB95FBCF5D0E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EE4D6-358C-48F9-B7EC-2D678EBE4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4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endParaRPr lang="en-US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05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31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80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14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280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65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1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6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5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5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5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29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12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EE4D6-358C-48F9-B7EC-2D678EBE4D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34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6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8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3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5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1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3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1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8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9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9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67DED-8459-458E-956B-73719A06308F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6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241" y="545690"/>
            <a:ext cx="5858593" cy="592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050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848" y="144212"/>
            <a:ext cx="8569568" cy="65556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Arthrogryposis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(3-4 m. of pregnancy): </a:t>
            </a:r>
          </a:p>
          <a:p>
            <a:pPr marL="457200" lvl="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Calves are born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underweight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small in size and usually die at birth.</a:t>
            </a:r>
          </a:p>
          <a:p>
            <a:pPr marL="457200" lvl="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Initially,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one or two joints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affected on a single limb.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Later,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severe fixation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multiple joints on all limbs and muscular atrophy so the calves are unable to raise or stand or walk,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 deformities of vertebral column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(incomplete closure of spinal canal or lateral deviation of the spine).</a:t>
            </a:r>
          </a:p>
        </p:txBody>
      </p:sp>
    </p:spTree>
    <p:extLst>
      <p:ext uri="{BB962C8B-B14F-4D97-AF65-F5344CB8AC3E}">
        <p14:creationId xmlns:p14="http://schemas.microsoft.com/office/powerpoint/2010/main" val="3641319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4BA418D-554B-4401-B190-1D92B9945C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47" y="511891"/>
            <a:ext cx="4111421" cy="28949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BA10F5-8982-4831-811D-F6EC7BACDC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360" y="511891"/>
            <a:ext cx="4111421" cy="28949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7937AA-812D-45EC-A7F4-A8C4E03B27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46" y="3682794"/>
            <a:ext cx="4111421" cy="289498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A36CC4E-6016-4A01-859A-5A0CC2290F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360" y="3682793"/>
            <a:ext cx="4111421" cy="289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694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848" y="144212"/>
            <a:ext cx="8569568" cy="65556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Hydranencephaly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(5-6 m. of pregnancy):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Calves have varying degrees of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cavitation of cerebral hemispheres,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ranging from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porencephaly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severe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hydranencephaly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intelligence, blindness, absence of dam seeking reflex, torticollis and may survive for months if they are hand reared but will not grow.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calves with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micrencephaly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show unable to stand, incoordination, ataxia, paralysis, blindness, deafness,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nystagmus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dullness, slow suckling and dysphagia.</a:t>
            </a:r>
          </a:p>
        </p:txBody>
      </p:sp>
    </p:spTree>
    <p:extLst>
      <p:ext uri="{BB962C8B-B14F-4D97-AF65-F5344CB8AC3E}">
        <p14:creationId xmlns:p14="http://schemas.microsoft.com/office/powerpoint/2010/main" val="1493893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ydraencephaly">
            <a:extLst>
              <a:ext uri="{FF2B5EF4-FFF2-40B4-BE49-F238E27FC236}">
                <a16:creationId xmlns:a16="http://schemas.microsoft.com/office/drawing/2014/main" id="{A415A682-B67C-41AB-9C7F-91617DEE2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819" y="110127"/>
            <a:ext cx="5973097" cy="3046028"/>
          </a:xfrm>
          <a:prstGeom prst="rect">
            <a:avLst/>
          </a:prstGeom>
          <a:noFill/>
          <a:ln w="38100">
            <a:solidFill>
              <a:srgbClr val="F2D99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D444350-9A50-4A1B-AAD6-6C44DA8BB9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819" y="3407850"/>
            <a:ext cx="5973097" cy="322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287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910" y="492369"/>
            <a:ext cx="8569568" cy="565558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P/M lesions (Muscles and CNS)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Arthogryposis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affected joints cannot be straightened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Subcutaneous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haemorrhages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fetus.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Hypoplasia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skeletal muscle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Opthalmia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cataracts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Hydranencephaly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or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microencephaly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Agenesis of the brain and agenesis or hypoplasia of the spinal cord</a:t>
            </a:r>
          </a:p>
        </p:txBody>
      </p:sp>
    </p:spTree>
    <p:extLst>
      <p:ext uri="{BB962C8B-B14F-4D97-AF65-F5344CB8AC3E}">
        <p14:creationId xmlns:p14="http://schemas.microsoft.com/office/powerpoint/2010/main" val="3208134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910" y="492369"/>
            <a:ext cx="8569568" cy="565558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Field diagnosis;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depends on case history, clinical signs and P/M lesions.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Lab. Diagnosis; </a:t>
            </a:r>
          </a:p>
          <a:p>
            <a:pPr marL="514350" indent="-514350" algn="just">
              <a:lnSpc>
                <a:spcPct val="150000"/>
              </a:lnSpc>
              <a:buAutoNum type="alphaUcPeriod"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Sample: 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Fetus, fetal membranes and fluids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Brain, CSF, caught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culicoides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and paired serum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preclostral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sera)</a:t>
            </a:r>
          </a:p>
        </p:txBody>
      </p:sp>
    </p:spTree>
    <p:extLst>
      <p:ext uri="{BB962C8B-B14F-4D97-AF65-F5344CB8AC3E}">
        <p14:creationId xmlns:p14="http://schemas.microsoft.com/office/powerpoint/2010/main" val="2271421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910" y="492369"/>
            <a:ext cx="8569568" cy="565558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Laboratory procedures: </a:t>
            </a:r>
          </a:p>
          <a:p>
            <a:pPr marL="514350" lvl="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Serological investigation using ELISAs, AGIDT. 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 isolation on in cell lines including hamster lung (HmLu-1) and baby hamster kidney (BHK-21) cells.</a:t>
            </a:r>
          </a:p>
          <a:p>
            <a:pPr marL="514350" lvl="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Detection of the viral nucleic acid using RT-PCR.</a:t>
            </a:r>
          </a:p>
          <a:p>
            <a:pPr marL="514350" lvl="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animal’s inoculation, intracranial injection of mice or hamster cause non-suppurative encephalitis</a:t>
            </a:r>
          </a:p>
        </p:txBody>
      </p:sp>
    </p:spTree>
    <p:extLst>
      <p:ext uri="{BB962C8B-B14F-4D97-AF65-F5344CB8AC3E}">
        <p14:creationId xmlns:p14="http://schemas.microsoft.com/office/powerpoint/2010/main" val="25882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910" y="492369"/>
            <a:ext cx="8569568" cy="604819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Diagnosis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disease should be differentiated from all causes of congenital anomalies as: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(Manganese deficiency, inherited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arthrogryposis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Border disease, BT, BVD and poisoning as in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datura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etromaitum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tobacco and lupines)</a:t>
            </a:r>
          </a:p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treatment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210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910" y="186750"/>
            <a:ext cx="8569568" cy="667125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&amp; vaccination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Vector control,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covering breeding sites and using insect repellents and insecticide treatments.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Disinfection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using hypochlorite,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glutaraldehyde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70% alcohol, hydrogen peroxide.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stock from non-endemic areas.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Vaccination using live attenuated or inactivated vaccine is available in endemic localities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2049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F1579C-F9C1-4F8D-87C1-4226435559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150" y="1377950"/>
            <a:ext cx="4711700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49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9926" y="268519"/>
            <a:ext cx="8044959" cy="618958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endParaRPr lang="en-US" sz="270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501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Akabane</a:t>
            </a:r>
            <a:r>
              <a:rPr lang="en-US" sz="4501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disease </a:t>
            </a: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(AKA)</a:t>
            </a:r>
          </a:p>
          <a:p>
            <a:pPr algn="ctr"/>
            <a:endParaRPr lang="en-US" sz="28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Enzootic bovine arthrogryposis </a:t>
            </a:r>
          </a:p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hydranencephaly</a:t>
            </a: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endParaRPr lang="en-US" sz="28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Marawan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Elfky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06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4154" y="250722"/>
            <a:ext cx="8474707" cy="644791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algn="ctr"/>
            <a:endParaRPr 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Arthropod-transmitted viral disease.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Ch. by congenital abnormalities in </a:t>
            </a: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calves, lambs and kids in a form: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Arthrogryposis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(joint immobility or ankylosed)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Hydranencephaly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(absence of cerebral hemisphere)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adult,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abortion and mummification, still birth or premature birth.</a:t>
            </a:r>
          </a:p>
        </p:txBody>
      </p:sp>
    </p:spTree>
    <p:extLst>
      <p:ext uri="{BB962C8B-B14F-4D97-AF65-F5344CB8AC3E}">
        <p14:creationId xmlns:p14="http://schemas.microsoft.com/office/powerpoint/2010/main" val="3906310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6523" y="404874"/>
            <a:ext cx="8393723" cy="60942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Etiology</a:t>
            </a:r>
          </a:p>
          <a:p>
            <a:pPr algn="ctr"/>
            <a:endParaRPr lang="en-US" sz="90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Akabane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virus (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ssRNA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Bunyaviridae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Genus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Orthobunyavirus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Simbu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serogroup.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isolated in suckling mice (I/C) and cell cultures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Sensitive to heat and UV light.</a:t>
            </a:r>
          </a:p>
        </p:txBody>
      </p:sp>
    </p:spTree>
    <p:extLst>
      <p:ext uri="{BB962C8B-B14F-4D97-AF65-F5344CB8AC3E}">
        <p14:creationId xmlns:p14="http://schemas.microsoft.com/office/powerpoint/2010/main" val="257821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4463" y="0"/>
            <a:ext cx="8569568" cy="678685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  <a:p>
            <a:pPr algn="ctr">
              <a:lnSpc>
                <a:spcPct val="150000"/>
              </a:lnSpc>
            </a:pPr>
            <a:endParaRPr lang="en-US" sz="90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Tropical and subtropical areas and recognized in Australia, Israel, Japan, and Korea (middle east showed antibodies only)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FontTx/>
              <a:buAutoNum type="arabicPeriod"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 rang: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 range of domesticated ruminants and wildlife.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Cattle, sheep and goat are frequently infected.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Asymptomatic infection (horses, buffalo, deer, and pigs).</a:t>
            </a:r>
          </a:p>
        </p:txBody>
      </p:sp>
    </p:spTree>
    <p:extLst>
      <p:ext uri="{BB962C8B-B14F-4D97-AF65-F5344CB8AC3E}">
        <p14:creationId xmlns:p14="http://schemas.microsoft.com/office/powerpoint/2010/main" val="2289642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0331" y="482560"/>
            <a:ext cx="8460714" cy="59093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742950" indent="-742950" algn="just">
              <a:lnSpc>
                <a:spcPct val="150000"/>
              </a:lnSpc>
              <a:buFont typeface="+mj-lt"/>
              <a:buAutoNum type="arabicPeriod" startAt="3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Seasonal incidence: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and early autumn.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 startAt="3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Transmission: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Infected blood contain virus. 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Mode: 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Mainly horizontal transmission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biting midges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Culicoides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Vertical transmission is also important (less).</a:t>
            </a:r>
          </a:p>
        </p:txBody>
      </p:sp>
    </p:spTree>
    <p:extLst>
      <p:ext uri="{BB962C8B-B14F-4D97-AF65-F5344CB8AC3E}">
        <p14:creationId xmlns:p14="http://schemas.microsoft.com/office/powerpoint/2010/main" val="588109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14346" y="2097190"/>
            <a:ext cx="8117144" cy="2165093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Deaths in young animals.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AutoNum type="arabi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Abortion, mummification and still birth in adults.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0854" y="1135280"/>
            <a:ext cx="7584127" cy="5909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5. Economic and zoonotic importance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77905" y="4000673"/>
            <a:ext cx="2190023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Zoonotic</a:t>
            </a:r>
          </a:p>
        </p:txBody>
      </p:sp>
    </p:spTree>
    <p:extLst>
      <p:ext uri="{BB962C8B-B14F-4D97-AF65-F5344CB8AC3E}">
        <p14:creationId xmlns:p14="http://schemas.microsoft.com/office/powerpoint/2010/main" val="340068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571" y="-90249"/>
            <a:ext cx="8569568" cy="694824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Pathogenesis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insect biting viremia occurs for 3-5 d then the virus penetrate placenta &amp; multiply causing abortion or still birth or birth of calves or lambs with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congenital anomalies.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susceptible stages of gestation in small ruminants range from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 months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 cattle from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 months.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latter stages of gestation the incidence of abnormalities declines to a very low level.</a:t>
            </a:r>
          </a:p>
        </p:txBody>
      </p:sp>
    </p:spTree>
    <p:extLst>
      <p:ext uri="{BB962C8B-B14F-4D97-AF65-F5344CB8AC3E}">
        <p14:creationId xmlns:p14="http://schemas.microsoft.com/office/powerpoint/2010/main" val="683650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079" y="93785"/>
            <a:ext cx="8569568" cy="63019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signs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I.P is short (1-6 d.) with low morbidity and mortality.</a:t>
            </a:r>
          </a:p>
          <a:p>
            <a:pPr marL="514350" lvl="0" indent="-514350" algn="just">
              <a:lnSpc>
                <a:spcPct val="200000"/>
              </a:lnSpc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Adult;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asymptomatic except some signs including fever, abortion, still birth or premature birth and dystocia.</a:t>
            </a:r>
          </a:p>
          <a:p>
            <a:pPr marL="514350" indent="-514350" algn="just">
              <a:lnSpc>
                <a:spcPct val="200000"/>
              </a:lnSpc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Calves, lambs and kids;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Congenital anomalies as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arthrogryposis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hydranencephaly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4897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9695</TotalTime>
  <Words>759</Words>
  <Application>Microsoft Office PowerPoint</Application>
  <PresentationFormat>On-screen Show (4:3)</PresentationFormat>
  <Paragraphs>103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Marawan</dc:creator>
  <cp:lastModifiedBy>marwaan.bassuni@fvtm.bu.edu.eg</cp:lastModifiedBy>
  <cp:revision>1174</cp:revision>
  <dcterms:created xsi:type="dcterms:W3CDTF">2015-05-18T23:36:31Z</dcterms:created>
  <dcterms:modified xsi:type="dcterms:W3CDTF">2017-11-19T10:36:05Z</dcterms:modified>
</cp:coreProperties>
</file>